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8" r:id="rId2"/>
    <p:sldMasterId id="2147483660" r:id="rId3"/>
  </p:sldMasterIdLst>
  <p:sldIdLst>
    <p:sldId id="278" r:id="rId4"/>
    <p:sldId id="257" r:id="rId5"/>
    <p:sldId id="268" r:id="rId6"/>
    <p:sldId id="264" r:id="rId7"/>
    <p:sldId id="274" r:id="rId8"/>
    <p:sldId id="265" r:id="rId9"/>
    <p:sldId id="277" r:id="rId10"/>
    <p:sldId id="276" r:id="rId11"/>
    <p:sldId id="275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79"/>
    <a:srgbClr val="39A097"/>
    <a:srgbClr val="465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87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1BBD-07ED-4EF3-2FA6-F24521324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294661-A353-E2F9-9DB4-F3CDA1512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A1600-CAEA-95FE-8C0E-C3173DF3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CB9D1-9F2D-44AD-BAA0-32727B5961D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AF28C-94B6-A1EB-905C-4E8DBA476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32FBA-B0DE-BC61-376C-913568570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5BC49-7F9D-4322-A73D-3A8E4B9B2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1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C4E5C-ADA3-836A-253D-C45F2D6C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AD830-77DB-4451-CBBF-138333906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3DEFE-873D-53FA-D2A0-B9FE25FE40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CB9D1-9F2D-44AD-BAA0-32727B5961D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C0772-54E1-7645-DF74-29C0F4C5F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AC0B3-5684-847D-03A3-2352AA38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5BC49-7F9D-4322-A73D-3A8E4B9B2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1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D40CE1-B486-1F4D-4A1A-DB2ECBCB3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459AE-4B5B-0A18-AC9C-F99A0DF13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8008E-D2C2-8226-3B71-A4B38C0E9A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CB9D1-9F2D-44AD-BAA0-32727B5961D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38AC7-D11B-2651-8670-8BF9B712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20363-A84A-9FF8-A980-5D3BFF4F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5BC49-7F9D-4322-A73D-3A8E4B9B2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5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0E475-3D39-A346-E9B9-E20DE6E8B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5847C-CCD2-CF82-01C8-6341CEFED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13BCE-8A8A-2159-2D3A-25C9643F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FC71-2466-4855-A521-3BD6EEBD58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30CB9-572F-8393-1938-88D88E8C8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3A337-6887-6829-215F-E53E68D1D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1DD-9D55-4FBC-9817-C7BC7759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29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BEFC2-A281-3EA3-2E53-75457A19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2379F-972E-E55F-1707-036178D93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0F78E-D22F-5862-96FD-4D1DE779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FC71-2466-4855-A521-3BD6EEBD58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14FAF-D097-9CB3-EEC3-384A1C10D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937E6-43FC-3B42-2456-12CD667AF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1DD-9D55-4FBC-9817-C7BC7759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5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6E365-9855-8A59-F114-B6F03355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1F0FC-2F87-6C10-B9D5-181B5D8AB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4E276-FFF4-16E4-8383-9A4113442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FC71-2466-4855-A521-3BD6EEBD58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F1007-BAE0-128B-BD02-BA0F91326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97C9D-5492-28C4-4608-52928685B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1DD-9D55-4FBC-9817-C7BC7759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8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C2B7-0CE2-EA28-E3D5-8BB7E6A1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C7173-AC63-B517-9DA0-C27282162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A35F5-E1E2-B5A3-1544-C6DC67700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659B1-777C-0645-EAA4-CA4209323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FC71-2466-4855-A521-3BD6EEBD58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AE881-4837-A9D7-35C2-6D726CBE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9B751-454F-4F98-258D-2A5C46450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1DD-9D55-4FBC-9817-C7BC7759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74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D3DA-68CB-70E8-3CB0-42FFE51BA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02A0A-E33F-FA73-F9A3-CC0420D75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16203-2368-E8F2-78CD-A8A45EFC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C8CA6-1CEA-9472-DF2A-3BD6A7D601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EA870-00EB-AED8-4773-227776BA0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75B164-7EEA-D305-BEC1-221A8B81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FC71-2466-4855-A521-3BD6EEBD58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01A80F-3E85-443A-19E1-1C2CC9B9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711E2C-67DC-079C-97B3-A3284A02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1DD-9D55-4FBC-9817-C7BC7759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79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29D5B-E2A6-0D9C-2776-E97ED8895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3C7319-60C5-0B39-2739-3D4E4E0C4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FC71-2466-4855-A521-3BD6EEBD58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6AA66-8585-B15B-B330-323983799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0D37A-DE6B-B975-6218-F57A9E41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1DD-9D55-4FBC-9817-C7BC7759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05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10358F-E93F-54DE-D007-3B569097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FC71-2466-4855-A521-3BD6EEBD58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742FCC-A692-9EDC-544E-04AF68D7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63B82-EA9E-2D8E-BF63-6218A65C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1DD-9D55-4FBC-9817-C7BC7759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95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AB426-094C-4127-6A3E-4CB28D6A4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2EAA1-2583-9A9C-66DD-CB109469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7B36E2-F29B-B452-4E5F-11E9F1A8B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A523A-CEBB-7512-9AD2-60D4F3E02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FC71-2466-4855-A521-3BD6EEBD58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D9F2-58FE-123D-0161-93CCC235C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8C123-88CE-9BB4-EC9A-808CE8BC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1DD-9D55-4FBC-9817-C7BC7759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3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F4F33-B089-5B2C-33DF-CFE2B38E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35ED-4E80-BC7B-06B5-D1E2B508A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B81F5-9CD9-914E-A248-43E024C205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CB9D1-9F2D-44AD-BAA0-32727B5961D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9F309-6CFC-65A7-91E7-6FC864CF7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8109A-EEB5-5F0B-0FAA-74373CA2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5BC49-7F9D-4322-A73D-3A8E4B9B2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90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B81A-6F78-A18C-C4E9-D7177676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DF1D52-CF81-D8B1-815B-F5FEF379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98BC8-A135-B2EB-979A-C9DD44ADC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061AD-3557-B7D3-9E32-48C07DF28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FC71-2466-4855-A521-3BD6EEBD58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9F360-5CAA-8CED-CD38-531DFB27A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F9BE5-06E6-26DF-D4A0-C604E4B1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1DD-9D55-4FBC-9817-C7BC7759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65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7D23-74D6-007B-1661-B376283C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614F2-8AC9-92D9-480A-E33549393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E67B-1538-AFED-E287-FF506045C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FC71-2466-4855-A521-3BD6EEBD58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8E295-D987-77F0-7A2D-7715F6D7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9949E-963E-6DE1-7B2B-52D5E5CA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1DD-9D55-4FBC-9817-C7BC7759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31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C004EC-41BC-4D15-F1E0-5BB452408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E31EC-50B5-17F9-1372-645E42630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DA4D9-A22F-EEC9-5E80-333E646B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FC71-2466-4855-A521-3BD6EEBD58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F2316-AB5C-C3DC-291F-D59B3D2A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C510E-0679-802F-7E08-893AD0C1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71DD-9D55-4FBC-9817-C7BC7759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4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2233-C85E-2004-DF8F-400AD03C0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CEB6D-7469-075F-EBE0-811F61A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8376-DA58-7E4A-3AC7-530952660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4C7FC-1929-4CA7-BA35-916AE63B8A0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1B4B5-153B-0CE8-DF8F-E83E5650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87331-538F-9ABC-A72F-86F997549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FBA09-6C22-4A2F-B80A-3343C24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94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1689D-37D6-B88E-FE7F-6C43D9E26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4FE19-792C-8AE9-6E8E-C5F72EA82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432D9-EB46-2984-7870-40C9FA54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4C7FC-1929-4CA7-BA35-916AE63B8A0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ACAE2-8EC8-C2E3-1D7F-F4985F87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E9D7F-99D3-A657-FDE7-8A5592FE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FBA09-6C22-4A2F-B80A-3343C24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86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AA3D0-405F-4816-92D7-F26E1D5A2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C8C13-7359-C447-8677-6F2C2AF93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BCEC1-24C8-06EE-2337-8D7CC0859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4C7FC-1929-4CA7-BA35-916AE63B8A0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67402-93D9-43E5-AE2F-CD0EDF2E7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7B422-D616-1482-79FA-A3933E8F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FBA09-6C22-4A2F-B80A-3343C24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16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E22D-7E9F-565A-1CC6-FE1AA932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9598B-B2DC-1BB8-6598-3FC17979E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0D924-0474-8C17-87A6-40964C0C1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E3F7C-3F1E-F1F3-2852-B4211197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4C7FC-1929-4CA7-BA35-916AE63B8A0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5D027-CF8C-2DA7-B7E3-0C1E0371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81B04-A879-443D-1731-C6F26EF24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FBA09-6C22-4A2F-B80A-3343C24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8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2223-1D6E-3F7F-CF0F-60ACA5ACD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2070A-CFED-B3C2-C364-014E2587C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0A503-3282-86FC-5F60-4D7E18E40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BFBB4-ECB1-B6CD-4025-9BA22B09B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C863DC-E86D-BE54-826E-026EDA44A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321DE3-2046-5F65-D222-462F42108D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4C7FC-1929-4CA7-BA35-916AE63B8A0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F8F991-F851-7D63-5776-AEC0F8C7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790FD8-01A1-4963-1C7C-82BA02E3F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FBA09-6C22-4A2F-B80A-3343C24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1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A289-ED54-38DE-C520-CAA397123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D2FFA-06F8-9068-5C3B-DD0D7FBDF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4C7FC-1929-4CA7-BA35-916AE63B8A0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A0636-F02F-6C42-4A9C-F8BBADC4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796F4-3AA7-6346-7286-43E1B926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FBA09-6C22-4A2F-B80A-3343C24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04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834EB-946D-8524-00F8-9820FA11D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4C7FC-1929-4CA7-BA35-916AE63B8A0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E001A-A374-27E0-846D-4631D0C5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66E96-40DF-B500-7A24-BB1CC695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FBA09-6C22-4A2F-B80A-3343C24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9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3C810-ABB4-3E82-DF99-5C840E65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67EB1-00EB-AF15-365A-3EA659795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39371-0DE9-A84D-6F64-E781D24068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CB9D1-9F2D-44AD-BAA0-32727B5961D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7507A-325B-0F9A-7D29-39813B35F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1DA05-4D48-D4AD-7943-8BDBD472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5BC49-7F9D-4322-A73D-3A8E4B9B2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08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986D5-8B39-9487-CF2F-D8E28E4C3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0D02D-C635-5A11-9908-E3BB1D629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88F0E-E384-AC05-85F9-0CEED1F43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6A548-7DD9-A522-622D-0A85E6E47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4C7FC-1929-4CA7-BA35-916AE63B8A0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A7AD5-CB27-C2DE-3853-D1A162BDB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74DE2-3E12-5E9C-D7BA-11B187595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FBA09-6C22-4A2F-B80A-3343C24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1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0D8EB-2DE2-0263-4A2D-C2F6ED633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4E7450-467C-AE14-F661-0FDF2AA9E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3B729-53FE-F24F-8A1A-1CFDEC4EF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7F884-8806-7C22-3890-EE5DFA0EB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4C7FC-1929-4CA7-BA35-916AE63B8A0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624DF-9126-53C8-0E4D-77A8D589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EB149-5BB6-B07B-8441-277A99B6E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FBA09-6C22-4A2F-B80A-3343C24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56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5C083-D656-9866-EC7D-149098A39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54851-F32C-A890-8E11-D322F3FBF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B88DA-E561-312E-845D-C48A179C8E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4C7FC-1929-4CA7-BA35-916AE63B8A0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609EE-1AF1-5753-81CE-782B561D0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1B478-6D99-A387-90E3-27CB3854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FBA09-6C22-4A2F-B80A-3343C24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47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1ACC2C-F423-BDC0-97C3-C7B5AB9B45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B0E51-805E-C12F-917D-343082CF1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1FC45-020A-523D-D370-04215FB2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4C7FC-1929-4CA7-BA35-916AE63B8A0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7DBFE-4CDF-1EA9-FD03-DF43A844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5097B-5983-71FD-C1F7-DADB2533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FBA09-6C22-4A2F-B80A-3343C24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8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CBD4C-641D-1187-D29A-F5EE23266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10C32-CB18-9966-B67E-C51B97F73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887AD-E416-29FA-2B0F-45DDD1596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FBD60-1F9F-96FF-02BF-905D3816A3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CB9D1-9F2D-44AD-BAA0-32727B5961D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AA157-BB33-E883-4900-0FEA927C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998BC-3904-E6CD-6368-D758AA20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5BC49-7F9D-4322-A73D-3A8E4B9B2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0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63AF6-F0BC-BCD5-9437-3992CA3A9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2D966-4F16-2EBC-9A74-FDAB5B6AB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0DB3F-0C30-82F0-B2BE-79A1B8464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60E34-EC26-6981-9092-CF716FF2C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C6C1D-7198-71CE-9A8C-471F94CFF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0570F-B363-50C3-47E8-D30393572E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CB9D1-9F2D-44AD-BAA0-32727B5961D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AD7924-EB2A-9D7B-E751-3AA9B8978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0FCBA9-3E02-6F3A-398F-AFB4EC03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5BC49-7F9D-4322-A73D-3A8E4B9B2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1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2D90-0053-CA3D-0B9A-2C6A1ABA0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FE408-7A97-5947-3528-4F14B845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CB9D1-9F2D-44AD-BAA0-32727B5961D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C1090-6704-8DE6-1E50-27E16D53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F82F1-8896-B551-6A5D-3B5213BE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5BC49-7F9D-4322-A73D-3A8E4B9B2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9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51A63B-A228-2D40-E4A6-2B70BC4D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CB9D1-9F2D-44AD-BAA0-32727B5961D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0092C-9918-27FF-FA80-01A3B622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8570B-81DF-D357-84FB-56180BB3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5BC49-7F9D-4322-A73D-3A8E4B9B2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8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BE2F5-E64B-91EF-C00F-7E52044A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4326F-1493-825E-67B2-FD74AC792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2253D-6579-1DCF-7B8E-6D0D544A7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929F8-6D61-06FF-C89D-98EE79CC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CB9D1-9F2D-44AD-BAA0-32727B5961D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2BE5E-23C6-F22B-FFF2-F2A9DF49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9E1F1-7BFB-7866-6A3A-194CA7623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5BC49-7F9D-4322-A73D-3A8E4B9B2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6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7B5D8-3F3C-12EB-F49F-1059A8F7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18EF58-DD74-2E24-F7B0-BD85AF03E2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98B8-51F9-F118-8C86-EEB2BDF97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1C93E-9242-C77C-F94D-B5AE9DB684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CB9D1-9F2D-44AD-BAA0-32727B5961D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4109D-AF24-2ADC-0665-8763336EA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3DE59-10B7-0ED5-FB94-27073769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5BC49-7F9D-4322-A73D-3A8E4B9B2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5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21F64DC-638A-3848-4DD8-CCE08931FE52}"/>
              </a:ext>
            </a:extLst>
          </p:cNvPr>
          <p:cNvSpPr txBox="1"/>
          <p:nvPr userDrawn="1"/>
        </p:nvSpPr>
        <p:spPr>
          <a:xfrm>
            <a:off x="457200" y="561975"/>
            <a:ext cx="113538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008479"/>
                </a:solidFill>
                <a:latin typeface="Walbaum Display Heavy" panose="020F0502020204030204" pitchFamily="18" charset="0"/>
                <a:cs typeface="Browallia New" panose="020B0502040204020203" pitchFamily="34" charset="-34"/>
              </a:rPr>
              <a:t>In The</a:t>
            </a:r>
          </a:p>
          <a:p>
            <a:pPr algn="ctr"/>
            <a:r>
              <a:rPr lang="en-US" sz="11500" dirty="0">
                <a:solidFill>
                  <a:srgbClr val="008479"/>
                </a:solidFill>
                <a:latin typeface="Walbaum Display Heavy" panose="020F0502020204030204" pitchFamily="18" charset="0"/>
                <a:cs typeface="Browallia New" panose="020B0502040204020203" pitchFamily="34" charset="-34"/>
              </a:rPr>
              <a:t> Name Of</a:t>
            </a:r>
          </a:p>
          <a:p>
            <a:pPr algn="ctr"/>
            <a:r>
              <a:rPr lang="en-US" sz="11500" dirty="0">
                <a:solidFill>
                  <a:srgbClr val="008479"/>
                </a:solidFill>
                <a:latin typeface="Walbaum Display Heavy" panose="020F0502020204030204" pitchFamily="18" charset="0"/>
                <a:cs typeface="Browallia New" panose="020B0502040204020203" pitchFamily="34" charset="-34"/>
              </a:rPr>
              <a:t> God</a:t>
            </a:r>
          </a:p>
        </p:txBody>
      </p:sp>
    </p:spTree>
    <p:extLst>
      <p:ext uri="{BB962C8B-B14F-4D97-AF65-F5344CB8AC3E}">
        <p14:creationId xmlns:p14="http://schemas.microsoft.com/office/powerpoint/2010/main" val="407799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75A76-D9F1-6492-8BF5-3F2CE2EF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ADA4B-DD70-0F8A-F33D-CD240D3FE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39045-A6BC-C223-A25B-7EFBDE916D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C7FC71-2466-4855-A521-3BD6EEBD582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E545B-BB33-C6AE-56CF-7C3534850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64A32-83D0-7DBC-A5B8-6DBC5B9D6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AE71DD-9D55-4FBC-9817-C7BC775960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ECCB7-FB2B-8579-7E06-6E2F5A6FA8C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9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60650-AE5E-2A2C-4D96-134EE866AA3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9" y="-85725"/>
            <a:ext cx="9241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6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612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820D7-EB21-90AB-32F1-6A4432975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bot hand holding a leaf&#10;&#10;AI-generated content may be incorrect.">
            <a:extLst>
              <a:ext uri="{FF2B5EF4-FFF2-40B4-BE49-F238E27FC236}">
                <a16:creationId xmlns:a16="http://schemas.microsoft.com/office/drawing/2014/main" id="{CDE0C3C7-0D0C-1D68-34C2-684C15339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9" r="54144"/>
          <a:stretch/>
        </p:blipFill>
        <p:spPr>
          <a:xfrm>
            <a:off x="9326880" y="0"/>
            <a:ext cx="2865121" cy="6857999"/>
          </a:xfrm>
          <a:ln w="38100">
            <a:solidFill>
              <a:srgbClr val="39A097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02FF8F-1157-3FCC-B472-FABA423AFA49}"/>
              </a:ext>
            </a:extLst>
          </p:cNvPr>
          <p:cNvSpPr/>
          <p:nvPr/>
        </p:nvSpPr>
        <p:spPr>
          <a:xfrm>
            <a:off x="386453" y="998730"/>
            <a:ext cx="8701561" cy="5301065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5F49B-79AA-6C71-E147-9A719AB0E17A}"/>
              </a:ext>
            </a:extLst>
          </p:cNvPr>
          <p:cNvSpPr/>
          <p:nvPr/>
        </p:nvSpPr>
        <p:spPr>
          <a:xfrm>
            <a:off x="2624676" y="817625"/>
            <a:ext cx="4179293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3B0724-1F3B-A7D9-8E90-D3556EA729CD}"/>
              </a:ext>
            </a:extLst>
          </p:cNvPr>
          <p:cNvSpPr/>
          <p:nvPr/>
        </p:nvSpPr>
        <p:spPr>
          <a:xfrm>
            <a:off x="9326878" y="1"/>
            <a:ext cx="2865121" cy="6857998"/>
          </a:xfrm>
          <a:prstGeom prst="rect">
            <a:avLst/>
          </a:prstGeom>
          <a:solidFill>
            <a:srgbClr val="39A097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3E11A7-125A-849D-A77F-720B5FE53D2C}"/>
              </a:ext>
            </a:extLst>
          </p:cNvPr>
          <p:cNvSpPr/>
          <p:nvPr/>
        </p:nvSpPr>
        <p:spPr>
          <a:xfrm>
            <a:off x="9560558" y="4555589"/>
            <a:ext cx="2397760" cy="690880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اولین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کنگره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 ملی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2031E7-98F9-DD5A-FA63-50AB7DDD1553}"/>
              </a:ext>
            </a:extLst>
          </p:cNvPr>
          <p:cNvSpPr txBox="1"/>
          <p:nvPr/>
        </p:nvSpPr>
        <p:spPr>
          <a:xfrm>
            <a:off x="9192436" y="5268657"/>
            <a:ext cx="2865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هوش مصنوعی در کشاورزی، منابع طبیعی و محیط زیست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98F7964-3A4F-2410-B55E-D6599C7E2295}"/>
              </a:ext>
            </a:extLst>
          </p:cNvPr>
          <p:cNvSpPr/>
          <p:nvPr/>
        </p:nvSpPr>
        <p:spPr>
          <a:xfrm>
            <a:off x="7519184" y="116512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7D64CC-B057-25B1-F942-4ABF2EF646C1}"/>
              </a:ext>
            </a:extLst>
          </p:cNvPr>
          <p:cNvSpPr/>
          <p:nvPr/>
        </p:nvSpPr>
        <p:spPr>
          <a:xfrm>
            <a:off x="7709401" y="1581926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0C51AF-2D02-1637-6DA6-7C3FA740F2ED}"/>
              </a:ext>
            </a:extLst>
          </p:cNvPr>
          <p:cNvSpPr/>
          <p:nvPr/>
        </p:nvSpPr>
        <p:spPr>
          <a:xfrm>
            <a:off x="8139441" y="1877899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07814A-F528-A083-1FF7-660988857110}"/>
              </a:ext>
            </a:extLst>
          </p:cNvPr>
          <p:cNvSpPr/>
          <p:nvPr/>
        </p:nvSpPr>
        <p:spPr>
          <a:xfrm>
            <a:off x="8648985" y="2029864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E1BA04-1AB2-1B37-06C8-4452B951A4E0}"/>
              </a:ext>
            </a:extLst>
          </p:cNvPr>
          <p:cNvSpPr/>
          <p:nvPr/>
        </p:nvSpPr>
        <p:spPr>
          <a:xfrm>
            <a:off x="3806715" y="857441"/>
            <a:ext cx="1815213" cy="33610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B Titr" panose="00000700000000000000" pitchFamily="2" charset="-78"/>
              </a:rPr>
              <a:t>Conclusion</a:t>
            </a:r>
            <a:endParaRPr lang="fa-IR" sz="2000" b="1" dirty="0">
              <a:solidFill>
                <a:prstClr val="black"/>
              </a:solidFill>
              <a:latin typeface="Times New Roman" pitchFamily="18" charset="0"/>
              <a:cs typeface="B Titr" panose="00000700000000000000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6ED9B1-4CDF-7882-D7C5-D7A06B490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4" y="5976543"/>
            <a:ext cx="190517" cy="89161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9FA077C-8936-C47D-1828-54BBECCE024F}"/>
              </a:ext>
            </a:extLst>
          </p:cNvPr>
          <p:cNvSpPr txBox="1"/>
          <p:nvPr/>
        </p:nvSpPr>
        <p:spPr>
          <a:xfrm>
            <a:off x="9192435" y="5998731"/>
            <a:ext cx="286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12 و 13 شهریور ماه 1404</a:t>
            </a:r>
            <a:endParaRPr lang="en-U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FB4CDC-4759-4168-D468-D709F0294451}"/>
              </a:ext>
            </a:extLst>
          </p:cNvPr>
          <p:cNvSpPr txBox="1"/>
          <p:nvPr/>
        </p:nvSpPr>
        <p:spPr>
          <a:xfrm>
            <a:off x="501029" y="1346102"/>
            <a:ext cx="845772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section will consist of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one slide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Researchers are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kindly requested to clearly and explicitly state the main conclusion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study based on the research objectives and findings, and to present their recommendations related to the research topic.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Times New Roman, size 24.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not include a slide dedicated to the research references.</a:t>
            </a:r>
          </a:p>
        </p:txBody>
      </p:sp>
    </p:spTree>
    <p:extLst>
      <p:ext uri="{BB962C8B-B14F-4D97-AF65-F5344CB8AC3E}">
        <p14:creationId xmlns:p14="http://schemas.microsoft.com/office/powerpoint/2010/main" val="197433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bot hand holding a leaf&#10;&#10;AI-generated content may be incorrect.">
            <a:extLst>
              <a:ext uri="{FF2B5EF4-FFF2-40B4-BE49-F238E27FC236}">
                <a16:creationId xmlns:a16="http://schemas.microsoft.com/office/drawing/2014/main" id="{56EF252E-B008-F49B-114E-C8F756A97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9" r="54144"/>
          <a:stretch/>
        </p:blipFill>
        <p:spPr>
          <a:xfrm>
            <a:off x="9326880" y="0"/>
            <a:ext cx="2865121" cy="6857999"/>
          </a:xfrm>
          <a:ln w="38100">
            <a:solidFill>
              <a:srgbClr val="39A097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A557ED-1F27-7EB3-72BF-C420468F0EF7}"/>
              </a:ext>
            </a:extLst>
          </p:cNvPr>
          <p:cNvSpPr/>
          <p:nvPr/>
        </p:nvSpPr>
        <p:spPr>
          <a:xfrm>
            <a:off x="386453" y="998730"/>
            <a:ext cx="8701561" cy="5301065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752468-69BE-1DC3-B974-05565746C126}"/>
              </a:ext>
            </a:extLst>
          </p:cNvPr>
          <p:cNvSpPr/>
          <p:nvPr/>
        </p:nvSpPr>
        <p:spPr>
          <a:xfrm>
            <a:off x="2624676" y="817625"/>
            <a:ext cx="4179293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FD3AC1-8DCA-1E90-EB5F-AFCD66FFEE3D}"/>
              </a:ext>
            </a:extLst>
          </p:cNvPr>
          <p:cNvSpPr/>
          <p:nvPr/>
        </p:nvSpPr>
        <p:spPr>
          <a:xfrm>
            <a:off x="9326878" y="1"/>
            <a:ext cx="2865121" cy="6857998"/>
          </a:xfrm>
          <a:prstGeom prst="rect">
            <a:avLst/>
          </a:prstGeom>
          <a:solidFill>
            <a:srgbClr val="39A097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C6AF13-D2CD-2FC7-2A27-E7DFC7B520C9}"/>
              </a:ext>
            </a:extLst>
          </p:cNvPr>
          <p:cNvSpPr/>
          <p:nvPr/>
        </p:nvSpPr>
        <p:spPr>
          <a:xfrm>
            <a:off x="9560558" y="4555589"/>
            <a:ext cx="2397760" cy="690880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اولین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کنگره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 ملی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313617-5C9B-169A-21F6-F90869AFBAC8}"/>
              </a:ext>
            </a:extLst>
          </p:cNvPr>
          <p:cNvSpPr txBox="1"/>
          <p:nvPr/>
        </p:nvSpPr>
        <p:spPr>
          <a:xfrm>
            <a:off x="9192436" y="5268657"/>
            <a:ext cx="2865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هوش مصنوعی در کشاورزی، منابع طبیعی و محیط زیست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513A7A-32B9-EF96-54B9-35230F573643}"/>
              </a:ext>
            </a:extLst>
          </p:cNvPr>
          <p:cNvSpPr/>
          <p:nvPr/>
        </p:nvSpPr>
        <p:spPr>
          <a:xfrm>
            <a:off x="7519184" y="116512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1D7438-BA46-6320-A426-51084BF95683}"/>
              </a:ext>
            </a:extLst>
          </p:cNvPr>
          <p:cNvSpPr/>
          <p:nvPr/>
        </p:nvSpPr>
        <p:spPr>
          <a:xfrm>
            <a:off x="7709401" y="1581926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B585B2-082A-F7CE-D68B-2FBD6BFEB576}"/>
              </a:ext>
            </a:extLst>
          </p:cNvPr>
          <p:cNvSpPr/>
          <p:nvPr/>
        </p:nvSpPr>
        <p:spPr>
          <a:xfrm>
            <a:off x="8139441" y="1877899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0135EA-9773-98F0-686E-A34E1CB3364C}"/>
              </a:ext>
            </a:extLst>
          </p:cNvPr>
          <p:cNvSpPr/>
          <p:nvPr/>
        </p:nvSpPr>
        <p:spPr>
          <a:xfrm>
            <a:off x="8648985" y="2029864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8475FBA-98D6-8895-5181-11F44A595FE9}"/>
              </a:ext>
            </a:extLst>
          </p:cNvPr>
          <p:cNvSpPr/>
          <p:nvPr/>
        </p:nvSpPr>
        <p:spPr>
          <a:xfrm>
            <a:off x="2745356" y="851409"/>
            <a:ext cx="1848897" cy="34817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Article Number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C989CA9-D718-C038-F100-813EEA6F1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4" y="5976543"/>
            <a:ext cx="190517" cy="89161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29386CB-8744-4600-8A28-F709F901FEBB}"/>
              </a:ext>
            </a:extLst>
          </p:cNvPr>
          <p:cNvSpPr txBox="1"/>
          <p:nvPr/>
        </p:nvSpPr>
        <p:spPr>
          <a:xfrm>
            <a:off x="9192435" y="5998731"/>
            <a:ext cx="286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12 و 13 شهریور ماه 1404</a:t>
            </a:r>
            <a:endParaRPr lang="en-U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73D745-9C30-C926-7860-A65BBCF2C419}"/>
              </a:ext>
            </a:extLst>
          </p:cNvPr>
          <p:cNvSpPr txBox="1"/>
          <p:nvPr/>
        </p:nvSpPr>
        <p:spPr>
          <a:xfrm>
            <a:off x="638631" y="1296673"/>
            <a:ext cx="791124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>
              <a:spcAft>
                <a:spcPts val="1800"/>
              </a:spcAft>
            </a:pPr>
            <a:r>
              <a:rPr lang="fa-IR" sz="2800" b="1" dirty="0">
                <a:solidFill>
                  <a:prstClr val="black"/>
                </a:solidFill>
                <a:latin typeface="Times New Roman" pitchFamily="18" charset="0"/>
                <a:cs typeface="+mj-cs"/>
              </a:rPr>
              <a:t>        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+mj-cs"/>
              </a:rPr>
              <a:t> Title: 28 Times New Roman</a:t>
            </a:r>
            <a:endParaRPr lang="fa-IR" sz="28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rtl="1">
              <a:spcBef>
                <a:spcPts val="1200"/>
              </a:spcBef>
              <a:spcAft>
                <a:spcPts val="1200"/>
              </a:spcAft>
            </a:pPr>
            <a:r>
              <a:rPr lang="fa-IR" sz="28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  </a:t>
            </a:r>
          </a:p>
          <a:p>
            <a:pPr rtl="1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Author: 24 Times New Roman</a:t>
            </a:r>
          </a:p>
          <a:p>
            <a:pPr rtl="1">
              <a:spcBef>
                <a:spcPts val="1200"/>
              </a:spcBef>
              <a:spcAft>
                <a:spcPts val="1200"/>
              </a:spcAft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Affiliation: 22 Times New Roman</a:t>
            </a:r>
          </a:p>
          <a:p>
            <a:pPr rtl="1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Email: 20 Times New Roman</a:t>
            </a:r>
          </a:p>
          <a:p>
            <a:pPr rtl="1">
              <a:spcBef>
                <a:spcPts val="1200"/>
              </a:spcBef>
              <a:spcAft>
                <a:spcPts val="1200"/>
              </a:spcAft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rtl="1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FF0000"/>
                </a:solidFill>
                <a:cs typeface="+mj-cs"/>
              </a:rPr>
              <a:t>In the designated box, be sure to attach a photo of the presenter.</a:t>
            </a:r>
            <a:endParaRPr lang="fa-IR" sz="2000" dirty="0">
              <a:solidFill>
                <a:srgbClr val="FF0000"/>
              </a:solidFill>
              <a:latin typeface="Times New Roman" panose="02020603050405020304" pitchFamily="18" charset="0"/>
              <a:cs typeface="+mj-cs"/>
            </a:endParaRPr>
          </a:p>
          <a:p>
            <a:pPr rtl="1">
              <a:spcBef>
                <a:spcPts val="1200"/>
              </a:spcBef>
              <a:spcAft>
                <a:spcPts val="1200"/>
              </a:spcAft>
            </a:pPr>
            <a:endParaRPr lang="fa-IR" sz="16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03211C8-11BD-98C9-2C42-E6E7F0AF4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375" y="1877899"/>
            <a:ext cx="1512305" cy="168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3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FA12B-7966-2D1E-BFFA-2C4B4EC59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bot hand holding a leaf&#10;&#10;AI-generated content may be incorrect.">
            <a:extLst>
              <a:ext uri="{FF2B5EF4-FFF2-40B4-BE49-F238E27FC236}">
                <a16:creationId xmlns:a16="http://schemas.microsoft.com/office/drawing/2014/main" id="{31629716-86F8-1944-1E02-22F465692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9" r="54144"/>
          <a:stretch/>
        </p:blipFill>
        <p:spPr>
          <a:xfrm>
            <a:off x="9326880" y="0"/>
            <a:ext cx="2865121" cy="6857999"/>
          </a:xfrm>
          <a:ln w="38100">
            <a:solidFill>
              <a:srgbClr val="39A097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C74B9B-48E6-80C1-E4FE-967564311BB3}"/>
              </a:ext>
            </a:extLst>
          </p:cNvPr>
          <p:cNvSpPr/>
          <p:nvPr/>
        </p:nvSpPr>
        <p:spPr>
          <a:xfrm>
            <a:off x="386453" y="998730"/>
            <a:ext cx="8701561" cy="5301065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10E6A0-48A9-B5AC-82C9-677D9F2E1EB8}"/>
              </a:ext>
            </a:extLst>
          </p:cNvPr>
          <p:cNvSpPr/>
          <p:nvPr/>
        </p:nvSpPr>
        <p:spPr>
          <a:xfrm>
            <a:off x="2624676" y="817625"/>
            <a:ext cx="4179293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DAB23F-52DD-2CE9-5AFE-5C7C0393D50E}"/>
              </a:ext>
            </a:extLst>
          </p:cNvPr>
          <p:cNvSpPr/>
          <p:nvPr/>
        </p:nvSpPr>
        <p:spPr>
          <a:xfrm>
            <a:off x="9326877" y="0"/>
            <a:ext cx="2865121" cy="6857998"/>
          </a:xfrm>
          <a:prstGeom prst="rect">
            <a:avLst/>
          </a:prstGeom>
          <a:solidFill>
            <a:srgbClr val="39A097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9F7D02-CD6E-E146-1BB5-1D1926DBB576}"/>
              </a:ext>
            </a:extLst>
          </p:cNvPr>
          <p:cNvSpPr/>
          <p:nvPr/>
        </p:nvSpPr>
        <p:spPr>
          <a:xfrm>
            <a:off x="9560558" y="4555589"/>
            <a:ext cx="2397760" cy="690880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اولین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کنگره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 ملی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DDE7E-F3EA-FF43-923E-C7FE47532D4D}"/>
              </a:ext>
            </a:extLst>
          </p:cNvPr>
          <p:cNvSpPr txBox="1"/>
          <p:nvPr/>
        </p:nvSpPr>
        <p:spPr>
          <a:xfrm>
            <a:off x="9192436" y="5268657"/>
            <a:ext cx="2865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هوش مصنوعی در کشاورزی، منابع طبیعی و محیط زیست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9245BF-7A3A-D032-F4D4-7563A4601F31}"/>
              </a:ext>
            </a:extLst>
          </p:cNvPr>
          <p:cNvSpPr/>
          <p:nvPr/>
        </p:nvSpPr>
        <p:spPr>
          <a:xfrm>
            <a:off x="7519184" y="116512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59A233-4957-2DA4-75E5-5A86C20236FB}"/>
              </a:ext>
            </a:extLst>
          </p:cNvPr>
          <p:cNvSpPr/>
          <p:nvPr/>
        </p:nvSpPr>
        <p:spPr>
          <a:xfrm>
            <a:off x="7709401" y="1581926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80D623-83FA-DB10-C2C6-2B7A9C96D640}"/>
              </a:ext>
            </a:extLst>
          </p:cNvPr>
          <p:cNvSpPr/>
          <p:nvPr/>
        </p:nvSpPr>
        <p:spPr>
          <a:xfrm>
            <a:off x="8139441" y="1877899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05FB05-A4E9-B203-66C5-A7E421D30106}"/>
              </a:ext>
            </a:extLst>
          </p:cNvPr>
          <p:cNvSpPr/>
          <p:nvPr/>
        </p:nvSpPr>
        <p:spPr>
          <a:xfrm>
            <a:off x="8648985" y="2029864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8CA8569-55ED-B78B-2011-B9CB9F342423}"/>
              </a:ext>
            </a:extLst>
          </p:cNvPr>
          <p:cNvSpPr/>
          <p:nvPr/>
        </p:nvSpPr>
        <p:spPr>
          <a:xfrm>
            <a:off x="2829558" y="847958"/>
            <a:ext cx="3651491" cy="34817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the research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1CBBC1C-80EE-985D-64F4-301022919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4" y="5976543"/>
            <a:ext cx="190517" cy="891617"/>
          </a:xfrm>
          <a:prstGeom prst="rect">
            <a:avLst/>
          </a:prstGeom>
        </p:spPr>
      </p:pic>
      <p:sp>
        <p:nvSpPr>
          <p:cNvPr id="30" name="Rectangle: Top Corners One Rounded and One Snipped 29">
            <a:extLst>
              <a:ext uri="{FF2B5EF4-FFF2-40B4-BE49-F238E27FC236}">
                <a16:creationId xmlns:a16="http://schemas.microsoft.com/office/drawing/2014/main" id="{EA5CBC38-96BF-A746-0BE4-181E4A283A1B}"/>
              </a:ext>
            </a:extLst>
          </p:cNvPr>
          <p:cNvSpPr/>
          <p:nvPr/>
        </p:nvSpPr>
        <p:spPr>
          <a:xfrm>
            <a:off x="638633" y="6363242"/>
            <a:ext cx="8146830" cy="406111"/>
          </a:xfrm>
          <a:prstGeom prst="snipRoundRect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dirty="0">
                <a:cs typeface="B Nazanin" panose="00000400000000000000" pitchFamily="2" charset="-78"/>
              </a:rPr>
              <a:t>عنوان مقاله:                                                                                            ارائه‌دهنده:</a:t>
            </a:r>
            <a:r>
              <a:rPr lang="en-US" dirty="0">
                <a:cs typeface="B Nazanin" panose="00000400000000000000" pitchFamily="2" charset="-78"/>
              </a:rPr>
              <a:t>  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421939-5D71-724A-7AF2-0AFB4769623D}"/>
              </a:ext>
            </a:extLst>
          </p:cNvPr>
          <p:cNvSpPr txBox="1"/>
          <p:nvPr/>
        </p:nvSpPr>
        <p:spPr>
          <a:xfrm>
            <a:off x="9192435" y="5998731"/>
            <a:ext cx="286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12 و 13 شهریور ماه 1404</a:t>
            </a:r>
            <a:endParaRPr lang="en-U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831F57-11B0-286B-6390-AD5EF9BCAB1E}"/>
              </a:ext>
            </a:extLst>
          </p:cNvPr>
          <p:cNvSpPr txBox="1"/>
          <p:nvPr/>
        </p:nvSpPr>
        <p:spPr>
          <a:xfrm>
            <a:off x="501029" y="1346102"/>
            <a:ext cx="845772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section should consist of only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slide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main 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question, primary objective, and necessity of the research 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statedexplicitly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clearly. Please strictly avoid dedicating the entire slide space to text.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Times New Roman, size 22.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allotted time for the full presentation is only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minutes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therefore, researchers are kindly requested to strictly adhere to the presentation time limit.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number of slides allowed from the start to the end of the presentation is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slides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do not include a separate section titled “Review of Literature” or “Previous Research.” If necessary, the presenter may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verbally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mention one of the most important previous studies related to their research.</a:t>
            </a:r>
          </a:p>
        </p:txBody>
      </p:sp>
    </p:spTree>
    <p:extLst>
      <p:ext uri="{BB962C8B-B14F-4D97-AF65-F5344CB8AC3E}">
        <p14:creationId xmlns:p14="http://schemas.microsoft.com/office/powerpoint/2010/main" val="297444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FA12B-7966-2D1E-BFFA-2C4B4EC59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bot hand holding a leaf&#10;&#10;AI-generated content may be incorrect.">
            <a:extLst>
              <a:ext uri="{FF2B5EF4-FFF2-40B4-BE49-F238E27FC236}">
                <a16:creationId xmlns:a16="http://schemas.microsoft.com/office/drawing/2014/main" id="{31629716-86F8-1944-1E02-22F465692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9" r="54144"/>
          <a:stretch/>
        </p:blipFill>
        <p:spPr>
          <a:xfrm>
            <a:off x="9326880" y="0"/>
            <a:ext cx="2865121" cy="6857999"/>
          </a:xfrm>
          <a:ln w="38100">
            <a:solidFill>
              <a:srgbClr val="39A097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C74B9B-48E6-80C1-E4FE-967564311BB3}"/>
              </a:ext>
            </a:extLst>
          </p:cNvPr>
          <p:cNvSpPr/>
          <p:nvPr/>
        </p:nvSpPr>
        <p:spPr>
          <a:xfrm>
            <a:off x="386453" y="998730"/>
            <a:ext cx="8701561" cy="5301065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10E6A0-48A9-B5AC-82C9-677D9F2E1EB8}"/>
              </a:ext>
            </a:extLst>
          </p:cNvPr>
          <p:cNvSpPr/>
          <p:nvPr/>
        </p:nvSpPr>
        <p:spPr>
          <a:xfrm>
            <a:off x="2624676" y="817625"/>
            <a:ext cx="4179293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DAB23F-52DD-2CE9-5AFE-5C7C0393D50E}"/>
              </a:ext>
            </a:extLst>
          </p:cNvPr>
          <p:cNvSpPr/>
          <p:nvPr/>
        </p:nvSpPr>
        <p:spPr>
          <a:xfrm>
            <a:off x="9326878" y="1"/>
            <a:ext cx="2865121" cy="6857998"/>
          </a:xfrm>
          <a:prstGeom prst="rect">
            <a:avLst/>
          </a:prstGeom>
          <a:solidFill>
            <a:srgbClr val="39A097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9F7D02-CD6E-E146-1BB5-1D1926DBB576}"/>
              </a:ext>
            </a:extLst>
          </p:cNvPr>
          <p:cNvSpPr/>
          <p:nvPr/>
        </p:nvSpPr>
        <p:spPr>
          <a:xfrm>
            <a:off x="9560558" y="4555589"/>
            <a:ext cx="2397760" cy="690880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اولین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کنگره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 ملی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DDE7E-F3EA-FF43-923E-C7FE47532D4D}"/>
              </a:ext>
            </a:extLst>
          </p:cNvPr>
          <p:cNvSpPr txBox="1"/>
          <p:nvPr/>
        </p:nvSpPr>
        <p:spPr>
          <a:xfrm>
            <a:off x="9192436" y="5268657"/>
            <a:ext cx="2865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هوش مصنوعی در کشاورزی، منابع طبیعی و محیط زیست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9245BF-7A3A-D032-F4D4-7563A4601F31}"/>
              </a:ext>
            </a:extLst>
          </p:cNvPr>
          <p:cNvSpPr/>
          <p:nvPr/>
        </p:nvSpPr>
        <p:spPr>
          <a:xfrm>
            <a:off x="7519184" y="116512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59A233-4957-2DA4-75E5-5A86C20236FB}"/>
              </a:ext>
            </a:extLst>
          </p:cNvPr>
          <p:cNvSpPr/>
          <p:nvPr/>
        </p:nvSpPr>
        <p:spPr>
          <a:xfrm>
            <a:off x="7709401" y="1581926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80D623-83FA-DB10-C2C6-2B7A9C96D640}"/>
              </a:ext>
            </a:extLst>
          </p:cNvPr>
          <p:cNvSpPr/>
          <p:nvPr/>
        </p:nvSpPr>
        <p:spPr>
          <a:xfrm>
            <a:off x="8139441" y="1877899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05FB05-A4E9-B203-66C5-A7E421D30106}"/>
              </a:ext>
            </a:extLst>
          </p:cNvPr>
          <p:cNvSpPr/>
          <p:nvPr/>
        </p:nvSpPr>
        <p:spPr>
          <a:xfrm>
            <a:off x="8648985" y="2029864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8CA8569-55ED-B78B-2011-B9CB9F342423}"/>
              </a:ext>
            </a:extLst>
          </p:cNvPr>
          <p:cNvSpPr/>
          <p:nvPr/>
        </p:nvSpPr>
        <p:spPr>
          <a:xfrm>
            <a:off x="3236832" y="841160"/>
            <a:ext cx="3139440" cy="34817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Material and Method</a:t>
            </a:r>
            <a:endParaRPr lang="fa-I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1CBBC1C-80EE-985D-64F4-301022919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4" y="5976543"/>
            <a:ext cx="190517" cy="89161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B421939-5D71-724A-7AF2-0AFB4769623D}"/>
              </a:ext>
            </a:extLst>
          </p:cNvPr>
          <p:cNvSpPr txBox="1"/>
          <p:nvPr/>
        </p:nvSpPr>
        <p:spPr>
          <a:xfrm>
            <a:off x="9192435" y="5998731"/>
            <a:ext cx="286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12 و 13 شهریور ماه 1404</a:t>
            </a:r>
            <a:endParaRPr lang="en-U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831F57-11B0-286B-6390-AD5EF9BCAB1E}"/>
              </a:ext>
            </a:extLst>
          </p:cNvPr>
          <p:cNvSpPr txBox="1"/>
          <p:nvPr/>
        </p:nvSpPr>
        <p:spPr>
          <a:xfrm>
            <a:off x="501029" y="1346102"/>
            <a:ext cx="84577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section should consist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more than one slide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main methodology should be presented clearly</a:t>
            </a:r>
          </a:p>
          <a:p>
            <a:pPr lvl="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explicitly using figures and flowcharts. If the research is a case study, the study area should be introduced using only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map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Times New Roman, size 22.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8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2B5E0-CEAF-60CC-3C66-927D73D07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bot hand holding a leaf&#10;&#10;AI-generated content may be incorrect.">
            <a:extLst>
              <a:ext uri="{FF2B5EF4-FFF2-40B4-BE49-F238E27FC236}">
                <a16:creationId xmlns:a16="http://schemas.microsoft.com/office/drawing/2014/main" id="{2E3A67A1-2AF6-C7B0-10EE-2C6C8A943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9" r="54144"/>
          <a:stretch/>
        </p:blipFill>
        <p:spPr>
          <a:xfrm>
            <a:off x="9326880" y="0"/>
            <a:ext cx="2865121" cy="6857999"/>
          </a:xfrm>
          <a:ln w="38100">
            <a:solidFill>
              <a:srgbClr val="39A097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4F86DF-9B85-D3B6-69D1-BC36874F16AB}"/>
              </a:ext>
            </a:extLst>
          </p:cNvPr>
          <p:cNvSpPr/>
          <p:nvPr/>
        </p:nvSpPr>
        <p:spPr>
          <a:xfrm>
            <a:off x="386453" y="998730"/>
            <a:ext cx="8701561" cy="5301065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9EC8AA-2BEC-DD56-FCD6-186966E83250}"/>
              </a:ext>
            </a:extLst>
          </p:cNvPr>
          <p:cNvSpPr/>
          <p:nvPr/>
        </p:nvSpPr>
        <p:spPr>
          <a:xfrm>
            <a:off x="2624676" y="817625"/>
            <a:ext cx="4179293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630504-5D6E-3D6C-5F5C-6834F3C0B65A}"/>
              </a:ext>
            </a:extLst>
          </p:cNvPr>
          <p:cNvSpPr/>
          <p:nvPr/>
        </p:nvSpPr>
        <p:spPr>
          <a:xfrm>
            <a:off x="9326878" y="1"/>
            <a:ext cx="2865121" cy="6857998"/>
          </a:xfrm>
          <a:prstGeom prst="rect">
            <a:avLst/>
          </a:prstGeom>
          <a:solidFill>
            <a:srgbClr val="39A097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EA8DA9-CE3B-92AB-40EF-E51AD37B9DAA}"/>
              </a:ext>
            </a:extLst>
          </p:cNvPr>
          <p:cNvSpPr/>
          <p:nvPr/>
        </p:nvSpPr>
        <p:spPr>
          <a:xfrm>
            <a:off x="9560558" y="4555589"/>
            <a:ext cx="2397760" cy="690880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اولین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کنگره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 ملی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22F548-9FC7-CCD6-87AF-01A43D9CE745}"/>
              </a:ext>
            </a:extLst>
          </p:cNvPr>
          <p:cNvSpPr txBox="1"/>
          <p:nvPr/>
        </p:nvSpPr>
        <p:spPr>
          <a:xfrm>
            <a:off x="9192436" y="5268657"/>
            <a:ext cx="2865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هوش مصنوعی در کشاورزی، منابع طبیعی و محیط زیست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63A03A-3AF7-AEF8-CD6E-489563F32318}"/>
              </a:ext>
            </a:extLst>
          </p:cNvPr>
          <p:cNvSpPr/>
          <p:nvPr/>
        </p:nvSpPr>
        <p:spPr>
          <a:xfrm>
            <a:off x="7519184" y="116512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3B363C6-01A7-317F-7C61-A7770E96543A}"/>
              </a:ext>
            </a:extLst>
          </p:cNvPr>
          <p:cNvSpPr/>
          <p:nvPr/>
        </p:nvSpPr>
        <p:spPr>
          <a:xfrm>
            <a:off x="7709401" y="1581926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C7D049-F73C-40DF-0E4B-C9DFA19BAA37}"/>
              </a:ext>
            </a:extLst>
          </p:cNvPr>
          <p:cNvSpPr/>
          <p:nvPr/>
        </p:nvSpPr>
        <p:spPr>
          <a:xfrm>
            <a:off x="8139441" y="1877899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13ABFB-5C8D-3172-2444-64A358DFB28B}"/>
              </a:ext>
            </a:extLst>
          </p:cNvPr>
          <p:cNvSpPr/>
          <p:nvPr/>
        </p:nvSpPr>
        <p:spPr>
          <a:xfrm>
            <a:off x="8648985" y="2029864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D6BBFEF-C6D8-5E04-589F-152DA357A0B2}"/>
              </a:ext>
            </a:extLst>
          </p:cNvPr>
          <p:cNvSpPr/>
          <p:nvPr/>
        </p:nvSpPr>
        <p:spPr>
          <a:xfrm>
            <a:off x="3236832" y="841160"/>
            <a:ext cx="3139440" cy="34817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Material and Method</a:t>
            </a:r>
            <a:endParaRPr lang="fa-I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1D37CE7-5D84-1E31-62CC-31717100B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4" y="5976543"/>
            <a:ext cx="190517" cy="89161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FDA1852-5E60-4DF6-2120-5AAE7D6AF966}"/>
              </a:ext>
            </a:extLst>
          </p:cNvPr>
          <p:cNvSpPr txBox="1"/>
          <p:nvPr/>
        </p:nvSpPr>
        <p:spPr>
          <a:xfrm>
            <a:off x="9192435" y="5998731"/>
            <a:ext cx="286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12 و 13 شهریور ماه 1404</a:t>
            </a:r>
            <a:endParaRPr lang="en-U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D41B7C-00E0-9024-3613-3830041ECB16}"/>
              </a:ext>
            </a:extLst>
          </p:cNvPr>
          <p:cNvSpPr txBox="1"/>
          <p:nvPr/>
        </p:nvSpPr>
        <p:spPr>
          <a:xfrm>
            <a:off x="501029" y="1346102"/>
            <a:ext cx="84577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section should consist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more than one slide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main methodology should be presented clearly</a:t>
            </a:r>
          </a:p>
          <a:p>
            <a:pPr lvl="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explicitly using figures and flowcharts. If the research is a case study, the study area should be introduced using only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map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Times New Roman, size 22.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3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D7CE7-0A2F-6181-0A30-2B52FEC43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bot hand holding a leaf&#10;&#10;AI-generated content may be incorrect.">
            <a:extLst>
              <a:ext uri="{FF2B5EF4-FFF2-40B4-BE49-F238E27FC236}">
                <a16:creationId xmlns:a16="http://schemas.microsoft.com/office/drawing/2014/main" id="{B25202D6-AD99-4007-D731-10360077E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9" r="54144"/>
          <a:stretch/>
        </p:blipFill>
        <p:spPr>
          <a:xfrm>
            <a:off x="9326880" y="0"/>
            <a:ext cx="2865121" cy="6857999"/>
          </a:xfrm>
          <a:ln w="38100">
            <a:solidFill>
              <a:srgbClr val="39A097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6664DE-B24F-A821-6025-70857EF1952D}"/>
              </a:ext>
            </a:extLst>
          </p:cNvPr>
          <p:cNvSpPr/>
          <p:nvPr/>
        </p:nvSpPr>
        <p:spPr>
          <a:xfrm>
            <a:off x="386453" y="998730"/>
            <a:ext cx="8701561" cy="5301065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89498E-3AA2-E2FB-EC4E-8DA79CD0B088}"/>
              </a:ext>
            </a:extLst>
          </p:cNvPr>
          <p:cNvSpPr/>
          <p:nvPr/>
        </p:nvSpPr>
        <p:spPr>
          <a:xfrm>
            <a:off x="2624676" y="817625"/>
            <a:ext cx="4179293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06E8B3-3534-A1A2-C029-A0362DD438B0}"/>
              </a:ext>
            </a:extLst>
          </p:cNvPr>
          <p:cNvSpPr/>
          <p:nvPr/>
        </p:nvSpPr>
        <p:spPr>
          <a:xfrm>
            <a:off x="9326878" y="1"/>
            <a:ext cx="2865121" cy="6857998"/>
          </a:xfrm>
          <a:prstGeom prst="rect">
            <a:avLst/>
          </a:prstGeom>
          <a:solidFill>
            <a:srgbClr val="39A097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829C8F3-6601-4DDE-7C2C-48D45995E764}"/>
              </a:ext>
            </a:extLst>
          </p:cNvPr>
          <p:cNvSpPr/>
          <p:nvPr/>
        </p:nvSpPr>
        <p:spPr>
          <a:xfrm>
            <a:off x="9560558" y="4555589"/>
            <a:ext cx="2397760" cy="690880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اولین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کنگره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 ملی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ABA59F-6612-B516-BF70-8CDB963B038B}"/>
              </a:ext>
            </a:extLst>
          </p:cNvPr>
          <p:cNvSpPr txBox="1"/>
          <p:nvPr/>
        </p:nvSpPr>
        <p:spPr>
          <a:xfrm>
            <a:off x="9192436" y="5268657"/>
            <a:ext cx="2865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هوش مصنوعی در کشاورزی، منابع طبیعی و محیط زیست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F17BC8-8576-5E42-F16F-76C679DBBA51}"/>
              </a:ext>
            </a:extLst>
          </p:cNvPr>
          <p:cNvSpPr/>
          <p:nvPr/>
        </p:nvSpPr>
        <p:spPr>
          <a:xfrm>
            <a:off x="7519184" y="116512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4561B5-D6B6-92B4-1504-CA3F5413AA22}"/>
              </a:ext>
            </a:extLst>
          </p:cNvPr>
          <p:cNvSpPr/>
          <p:nvPr/>
        </p:nvSpPr>
        <p:spPr>
          <a:xfrm>
            <a:off x="7709401" y="1581926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A2747C5-1A0E-BFCA-8175-A6ED0459FF5C}"/>
              </a:ext>
            </a:extLst>
          </p:cNvPr>
          <p:cNvSpPr/>
          <p:nvPr/>
        </p:nvSpPr>
        <p:spPr>
          <a:xfrm>
            <a:off x="8139441" y="1877899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1E2D44-105B-C2D7-73F1-97FB072BB88B}"/>
              </a:ext>
            </a:extLst>
          </p:cNvPr>
          <p:cNvSpPr/>
          <p:nvPr/>
        </p:nvSpPr>
        <p:spPr>
          <a:xfrm>
            <a:off x="8648985" y="2029864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AE898C-C3F5-6E06-E876-EC0918336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4" y="5976543"/>
            <a:ext cx="190517" cy="89161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FED7388-E60B-627B-EFBE-69BCC23199A0}"/>
              </a:ext>
            </a:extLst>
          </p:cNvPr>
          <p:cNvSpPr txBox="1"/>
          <p:nvPr/>
        </p:nvSpPr>
        <p:spPr>
          <a:xfrm>
            <a:off x="9192435" y="5998731"/>
            <a:ext cx="286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12 و 13 شهریور ماه 1404</a:t>
            </a:r>
            <a:endParaRPr lang="en-U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3BBD2C-EBD6-0C61-4B02-B9B05A42AD3D}"/>
              </a:ext>
            </a:extLst>
          </p:cNvPr>
          <p:cNvSpPr txBox="1"/>
          <p:nvPr/>
        </p:nvSpPr>
        <p:spPr>
          <a:xfrm>
            <a:off x="501029" y="1346102"/>
            <a:ext cx="845772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section use figures, charts, tables,  etc., instead of </a:t>
            </a:r>
          </a:p>
          <a:p>
            <a:pPr lvl="0" algn="l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sentences and phrases to present the results  and discussion. Please present only the important and practical results.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Roman, size 24.</a:t>
            </a:r>
            <a:endParaRPr kumimoji="0" lang="fa-I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B1C7DBA-8421-CE07-4535-4AB7183B2119}"/>
              </a:ext>
            </a:extLst>
          </p:cNvPr>
          <p:cNvSpPr/>
          <p:nvPr/>
        </p:nvSpPr>
        <p:spPr>
          <a:xfrm>
            <a:off x="3017520" y="850958"/>
            <a:ext cx="3220720" cy="33610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Result and Discussion</a:t>
            </a:r>
            <a:endParaRPr lang="fa-I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978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FFC1E-D3B7-4FEC-B3D1-D8CB9FDBC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bot hand holding a leaf&#10;&#10;AI-generated content may be incorrect.">
            <a:extLst>
              <a:ext uri="{FF2B5EF4-FFF2-40B4-BE49-F238E27FC236}">
                <a16:creationId xmlns:a16="http://schemas.microsoft.com/office/drawing/2014/main" id="{3B893BA6-B18B-585C-6D22-D9BA54A1D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9" r="54144"/>
          <a:stretch/>
        </p:blipFill>
        <p:spPr>
          <a:xfrm>
            <a:off x="9326880" y="0"/>
            <a:ext cx="2865121" cy="6857999"/>
          </a:xfrm>
          <a:ln w="38100">
            <a:solidFill>
              <a:srgbClr val="39A097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CD45F8-FCCA-A82B-EF4D-6162C72D545E}"/>
              </a:ext>
            </a:extLst>
          </p:cNvPr>
          <p:cNvSpPr/>
          <p:nvPr/>
        </p:nvSpPr>
        <p:spPr>
          <a:xfrm>
            <a:off x="386453" y="998730"/>
            <a:ext cx="8701561" cy="5301065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B9E48F-13D4-8C0D-B414-AE31F46C316F}"/>
              </a:ext>
            </a:extLst>
          </p:cNvPr>
          <p:cNvSpPr/>
          <p:nvPr/>
        </p:nvSpPr>
        <p:spPr>
          <a:xfrm>
            <a:off x="2624676" y="817625"/>
            <a:ext cx="4179293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5143BA-9000-A7B0-F4A5-C39B253BA756}"/>
              </a:ext>
            </a:extLst>
          </p:cNvPr>
          <p:cNvSpPr/>
          <p:nvPr/>
        </p:nvSpPr>
        <p:spPr>
          <a:xfrm>
            <a:off x="9326878" y="1"/>
            <a:ext cx="2865121" cy="6857998"/>
          </a:xfrm>
          <a:prstGeom prst="rect">
            <a:avLst/>
          </a:prstGeom>
          <a:solidFill>
            <a:srgbClr val="39A097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FD6044-987E-BA3A-9020-0756A5BF223C}"/>
              </a:ext>
            </a:extLst>
          </p:cNvPr>
          <p:cNvSpPr/>
          <p:nvPr/>
        </p:nvSpPr>
        <p:spPr>
          <a:xfrm>
            <a:off x="9560558" y="4555589"/>
            <a:ext cx="2397760" cy="690880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اولین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کنگره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 ملی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0C844F-8667-06EE-E803-EC966B76E46B}"/>
              </a:ext>
            </a:extLst>
          </p:cNvPr>
          <p:cNvSpPr txBox="1"/>
          <p:nvPr/>
        </p:nvSpPr>
        <p:spPr>
          <a:xfrm>
            <a:off x="9192436" y="5268657"/>
            <a:ext cx="2865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هوش مصنوعی در کشاورزی، منابع طبیعی و محیط زیست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A849A1-6656-DE7C-DBB5-D14A52AEA437}"/>
              </a:ext>
            </a:extLst>
          </p:cNvPr>
          <p:cNvSpPr/>
          <p:nvPr/>
        </p:nvSpPr>
        <p:spPr>
          <a:xfrm>
            <a:off x="7519184" y="116512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7C1ABE-3D09-4CE3-C9EE-E58CC650D457}"/>
              </a:ext>
            </a:extLst>
          </p:cNvPr>
          <p:cNvSpPr/>
          <p:nvPr/>
        </p:nvSpPr>
        <p:spPr>
          <a:xfrm>
            <a:off x="7709401" y="1581926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348E2C8-179E-B516-FBA3-18048BF3BFBD}"/>
              </a:ext>
            </a:extLst>
          </p:cNvPr>
          <p:cNvSpPr/>
          <p:nvPr/>
        </p:nvSpPr>
        <p:spPr>
          <a:xfrm>
            <a:off x="8139441" y="1877899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756EB4C-7506-8AA3-2B59-A6C1BDFAC7B0}"/>
              </a:ext>
            </a:extLst>
          </p:cNvPr>
          <p:cNvSpPr/>
          <p:nvPr/>
        </p:nvSpPr>
        <p:spPr>
          <a:xfrm>
            <a:off x="8648985" y="2029864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B6B0C0E-F6A5-49BB-BBA5-190DCEA28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4" y="5976543"/>
            <a:ext cx="190517" cy="89161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228307-B9A2-8D9F-3A17-9BF8E201BE3A}"/>
              </a:ext>
            </a:extLst>
          </p:cNvPr>
          <p:cNvSpPr txBox="1"/>
          <p:nvPr/>
        </p:nvSpPr>
        <p:spPr>
          <a:xfrm>
            <a:off x="9192435" y="5998731"/>
            <a:ext cx="286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12 و 13 شهریور ماه 1404</a:t>
            </a:r>
            <a:endParaRPr lang="en-U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2862D3-A346-E372-FF83-4FE8FA1DC445}"/>
              </a:ext>
            </a:extLst>
          </p:cNvPr>
          <p:cNvSpPr txBox="1"/>
          <p:nvPr/>
        </p:nvSpPr>
        <p:spPr>
          <a:xfrm>
            <a:off x="501029" y="1346102"/>
            <a:ext cx="845772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section use figures, charts, tables,  etc., instead of </a:t>
            </a:r>
          </a:p>
          <a:p>
            <a:pPr lvl="0" algn="l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sentences and phrases to present the results  and discussion. Please present only the important and practical results.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Roman, size 24.</a:t>
            </a:r>
            <a:endParaRPr kumimoji="0" lang="fa-I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4109ECA-32BA-A24D-F35C-09BA32619489}"/>
              </a:ext>
            </a:extLst>
          </p:cNvPr>
          <p:cNvSpPr/>
          <p:nvPr/>
        </p:nvSpPr>
        <p:spPr>
          <a:xfrm>
            <a:off x="3017520" y="850958"/>
            <a:ext cx="3220720" cy="33610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Result and Discussion</a:t>
            </a:r>
            <a:endParaRPr lang="fa-I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481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DAEA2-771E-E827-2C78-12B741A3E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bot hand holding a leaf&#10;&#10;AI-generated content may be incorrect.">
            <a:extLst>
              <a:ext uri="{FF2B5EF4-FFF2-40B4-BE49-F238E27FC236}">
                <a16:creationId xmlns:a16="http://schemas.microsoft.com/office/drawing/2014/main" id="{03B24461-66EE-3060-0DD0-55A5B468E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9" r="54144"/>
          <a:stretch/>
        </p:blipFill>
        <p:spPr>
          <a:xfrm>
            <a:off x="9326880" y="0"/>
            <a:ext cx="2865121" cy="6857999"/>
          </a:xfrm>
          <a:ln w="38100">
            <a:solidFill>
              <a:srgbClr val="39A097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8A7D86-0F08-6378-16F7-398BD66F008A}"/>
              </a:ext>
            </a:extLst>
          </p:cNvPr>
          <p:cNvSpPr/>
          <p:nvPr/>
        </p:nvSpPr>
        <p:spPr>
          <a:xfrm>
            <a:off x="386453" y="998730"/>
            <a:ext cx="8701561" cy="5301065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0BCD7D-4AD7-CF32-05A9-C10D5FF6E8C9}"/>
              </a:ext>
            </a:extLst>
          </p:cNvPr>
          <p:cNvSpPr/>
          <p:nvPr/>
        </p:nvSpPr>
        <p:spPr>
          <a:xfrm>
            <a:off x="2624676" y="817625"/>
            <a:ext cx="4179293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45D546-6FBC-9AF1-6773-93E34904A62E}"/>
              </a:ext>
            </a:extLst>
          </p:cNvPr>
          <p:cNvSpPr/>
          <p:nvPr/>
        </p:nvSpPr>
        <p:spPr>
          <a:xfrm>
            <a:off x="9326878" y="1"/>
            <a:ext cx="2865121" cy="6857998"/>
          </a:xfrm>
          <a:prstGeom prst="rect">
            <a:avLst/>
          </a:prstGeom>
          <a:solidFill>
            <a:srgbClr val="39A097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1802C96-2CD0-D13D-D123-AB1771D4AD3C}"/>
              </a:ext>
            </a:extLst>
          </p:cNvPr>
          <p:cNvSpPr/>
          <p:nvPr/>
        </p:nvSpPr>
        <p:spPr>
          <a:xfrm>
            <a:off x="9560558" y="4555589"/>
            <a:ext cx="2397760" cy="690880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اولین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کنگره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 ملی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34FD7F-B614-239C-262A-8CEB69CB8F34}"/>
              </a:ext>
            </a:extLst>
          </p:cNvPr>
          <p:cNvSpPr txBox="1"/>
          <p:nvPr/>
        </p:nvSpPr>
        <p:spPr>
          <a:xfrm>
            <a:off x="9192436" y="5268657"/>
            <a:ext cx="2865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هوش مصنوعی در کشاورزی، منابع طبیعی و محیط زیست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B33EA5-2EDC-3DDD-7CB7-62E227527356}"/>
              </a:ext>
            </a:extLst>
          </p:cNvPr>
          <p:cNvSpPr/>
          <p:nvPr/>
        </p:nvSpPr>
        <p:spPr>
          <a:xfrm>
            <a:off x="7519184" y="116512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239129-4D99-9AB0-1FFC-338F281344DD}"/>
              </a:ext>
            </a:extLst>
          </p:cNvPr>
          <p:cNvSpPr/>
          <p:nvPr/>
        </p:nvSpPr>
        <p:spPr>
          <a:xfrm>
            <a:off x="7709401" y="1581926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99D9BB-67EF-DF15-2C3E-B3F8E08F1625}"/>
              </a:ext>
            </a:extLst>
          </p:cNvPr>
          <p:cNvSpPr/>
          <p:nvPr/>
        </p:nvSpPr>
        <p:spPr>
          <a:xfrm>
            <a:off x="8139441" y="1877899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6359A6B-90E4-94D0-0266-DA00CA4986C1}"/>
              </a:ext>
            </a:extLst>
          </p:cNvPr>
          <p:cNvSpPr/>
          <p:nvPr/>
        </p:nvSpPr>
        <p:spPr>
          <a:xfrm>
            <a:off x="8648985" y="2029864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8FBEA3D-9F91-88D1-3998-F36582954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4" y="5976543"/>
            <a:ext cx="190517" cy="89161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7B813EB-AA16-DC67-4DAA-3017FC3539BA}"/>
              </a:ext>
            </a:extLst>
          </p:cNvPr>
          <p:cNvSpPr txBox="1"/>
          <p:nvPr/>
        </p:nvSpPr>
        <p:spPr>
          <a:xfrm>
            <a:off x="9192435" y="5998731"/>
            <a:ext cx="286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12 و 13 شهریور ماه 1404</a:t>
            </a:r>
            <a:endParaRPr lang="en-U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6957AA-D1B8-B805-B6B3-36FE77B39AB9}"/>
              </a:ext>
            </a:extLst>
          </p:cNvPr>
          <p:cNvSpPr txBox="1"/>
          <p:nvPr/>
        </p:nvSpPr>
        <p:spPr>
          <a:xfrm>
            <a:off x="501029" y="1346102"/>
            <a:ext cx="845772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section use figures, charts, tables,  etc., instead of </a:t>
            </a:r>
          </a:p>
          <a:p>
            <a:pPr lvl="0" algn="l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sentences and phrases to present the results  and discussion. Please present only the important and practical results.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Roman, size 24.</a:t>
            </a:r>
            <a:endParaRPr kumimoji="0" lang="fa-I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EB22DC0-C72A-10F0-F033-51474C3D8882}"/>
              </a:ext>
            </a:extLst>
          </p:cNvPr>
          <p:cNvSpPr/>
          <p:nvPr/>
        </p:nvSpPr>
        <p:spPr>
          <a:xfrm>
            <a:off x="3017520" y="850958"/>
            <a:ext cx="3220720" cy="33610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Result and Discussion</a:t>
            </a:r>
            <a:endParaRPr lang="fa-I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991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E84A0-63E4-4FCA-A3A0-847FC6275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bot hand holding a leaf&#10;&#10;AI-generated content may be incorrect.">
            <a:extLst>
              <a:ext uri="{FF2B5EF4-FFF2-40B4-BE49-F238E27FC236}">
                <a16:creationId xmlns:a16="http://schemas.microsoft.com/office/drawing/2014/main" id="{440F5BE7-2D8B-C2E9-92D4-C1F5E023D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9" r="54144"/>
          <a:stretch/>
        </p:blipFill>
        <p:spPr>
          <a:xfrm>
            <a:off x="9326880" y="0"/>
            <a:ext cx="2865121" cy="6857999"/>
          </a:xfrm>
          <a:ln w="38100">
            <a:solidFill>
              <a:srgbClr val="39A097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A2621B-14C4-1965-0B25-C622E8E14F58}"/>
              </a:ext>
            </a:extLst>
          </p:cNvPr>
          <p:cNvSpPr/>
          <p:nvPr/>
        </p:nvSpPr>
        <p:spPr>
          <a:xfrm>
            <a:off x="386453" y="998730"/>
            <a:ext cx="8701561" cy="5301065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EB20D2-97A0-3DCA-28FD-7A0730250715}"/>
              </a:ext>
            </a:extLst>
          </p:cNvPr>
          <p:cNvSpPr/>
          <p:nvPr/>
        </p:nvSpPr>
        <p:spPr>
          <a:xfrm>
            <a:off x="2624676" y="817625"/>
            <a:ext cx="4179293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4E87E4-94A2-7185-F7A9-9E755410E357}"/>
              </a:ext>
            </a:extLst>
          </p:cNvPr>
          <p:cNvSpPr/>
          <p:nvPr/>
        </p:nvSpPr>
        <p:spPr>
          <a:xfrm>
            <a:off x="9326878" y="1"/>
            <a:ext cx="2865121" cy="6857998"/>
          </a:xfrm>
          <a:prstGeom prst="rect">
            <a:avLst/>
          </a:prstGeom>
          <a:solidFill>
            <a:srgbClr val="39A097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132B94E-5B71-F0C8-3B00-E4A24DF9C61A}"/>
              </a:ext>
            </a:extLst>
          </p:cNvPr>
          <p:cNvSpPr/>
          <p:nvPr/>
        </p:nvSpPr>
        <p:spPr>
          <a:xfrm>
            <a:off x="9560558" y="4555589"/>
            <a:ext cx="2397760" cy="690880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اولین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کنگره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 ملی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85184-1706-EE75-DA05-57CE2E24D66B}"/>
              </a:ext>
            </a:extLst>
          </p:cNvPr>
          <p:cNvSpPr txBox="1"/>
          <p:nvPr/>
        </p:nvSpPr>
        <p:spPr>
          <a:xfrm>
            <a:off x="9192436" y="5268657"/>
            <a:ext cx="2865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هوش مصنوعی در کشاورزی، منابع طبیعی و محیط زیست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C9499F-BF2A-40A3-9CC6-34E208BCE75B}"/>
              </a:ext>
            </a:extLst>
          </p:cNvPr>
          <p:cNvSpPr/>
          <p:nvPr/>
        </p:nvSpPr>
        <p:spPr>
          <a:xfrm>
            <a:off x="7519184" y="116512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D7C3AD-D5D8-4446-AC5B-675B2F401D10}"/>
              </a:ext>
            </a:extLst>
          </p:cNvPr>
          <p:cNvSpPr/>
          <p:nvPr/>
        </p:nvSpPr>
        <p:spPr>
          <a:xfrm>
            <a:off x="7709401" y="1581926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7368DCB-F4F0-5B41-2ABC-91255A9C16EF}"/>
              </a:ext>
            </a:extLst>
          </p:cNvPr>
          <p:cNvSpPr/>
          <p:nvPr/>
        </p:nvSpPr>
        <p:spPr>
          <a:xfrm>
            <a:off x="8139441" y="1877899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41165F-C4CF-F328-BCB5-C9F1E8A18047}"/>
              </a:ext>
            </a:extLst>
          </p:cNvPr>
          <p:cNvSpPr/>
          <p:nvPr/>
        </p:nvSpPr>
        <p:spPr>
          <a:xfrm>
            <a:off x="8648985" y="2029864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CFEADF-CCDF-34A1-92F5-D5D3B9767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4" y="5976543"/>
            <a:ext cx="190517" cy="89161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825A5F8-0A04-AE62-CE8A-44098A7033CC}"/>
              </a:ext>
            </a:extLst>
          </p:cNvPr>
          <p:cNvSpPr txBox="1"/>
          <p:nvPr/>
        </p:nvSpPr>
        <p:spPr>
          <a:xfrm>
            <a:off x="9192435" y="5998731"/>
            <a:ext cx="286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DN" panose="020B0506030804020204" pitchFamily="34" charset="-78"/>
                <a:cs typeface="B Titr" panose="00000700000000000000" pitchFamily="2" charset="-78"/>
              </a:rPr>
              <a:t>12 و 13 شهریور ماه 1404</a:t>
            </a:r>
            <a:endParaRPr lang="en-U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DN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79EEAD-B742-0DCD-04FC-31674DC9C1E0}"/>
              </a:ext>
            </a:extLst>
          </p:cNvPr>
          <p:cNvSpPr txBox="1"/>
          <p:nvPr/>
        </p:nvSpPr>
        <p:spPr>
          <a:xfrm>
            <a:off x="501029" y="1346102"/>
            <a:ext cx="84577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researchers, please note that the allotted time for the full presentation is only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minutes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fa-I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78ACCE-1E62-CF81-406E-13CBB769E404}"/>
              </a:ext>
            </a:extLst>
          </p:cNvPr>
          <p:cNvSpPr/>
          <p:nvPr/>
        </p:nvSpPr>
        <p:spPr>
          <a:xfrm>
            <a:off x="3017520" y="850958"/>
            <a:ext cx="3220720" cy="33610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Result and Discussion</a:t>
            </a:r>
            <a:endParaRPr lang="fa-I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95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710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B Nazanin</vt:lpstr>
      <vt:lpstr>IRANSansDN</vt:lpstr>
      <vt:lpstr>Times New Roman</vt:lpstr>
      <vt:lpstr>Walbaum Display Heavy</vt:lpstr>
      <vt:lpstr>1_Custom Design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farnaz ahmadi</dc:creator>
  <cp:lastModifiedBy>farnaz ahmadi</cp:lastModifiedBy>
  <cp:revision>31</cp:revision>
  <dcterms:created xsi:type="dcterms:W3CDTF">2025-04-02T10:07:07Z</dcterms:created>
  <dcterms:modified xsi:type="dcterms:W3CDTF">2025-08-11T14:07:20Z</dcterms:modified>
</cp:coreProperties>
</file>